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9" r:id="rId2"/>
    <p:sldId id="257" r:id="rId3"/>
    <p:sldId id="258" r:id="rId4"/>
    <p:sldId id="273" r:id="rId5"/>
    <p:sldId id="275" r:id="rId6"/>
    <p:sldId id="260" r:id="rId7"/>
    <p:sldId id="261" r:id="rId8"/>
    <p:sldId id="262" r:id="rId9"/>
    <p:sldId id="264" r:id="rId10"/>
    <p:sldId id="276" r:id="rId11"/>
    <p:sldId id="277" r:id="rId12"/>
    <p:sldId id="266" r:id="rId13"/>
    <p:sldId id="278" r:id="rId14"/>
    <p:sldId id="270" r:id="rId15"/>
    <p:sldId id="26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/>
    <p:restoredTop sz="94685"/>
  </p:normalViewPr>
  <p:slideViewPr>
    <p:cSldViewPr snapToGrid="0">
      <p:cViewPr varScale="1">
        <p:scale>
          <a:sx n="79" d="100"/>
          <a:sy n="79" d="100"/>
        </p:scale>
        <p:origin x="22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3D293-AEB0-E54F-9C27-64F3E52AFCBD}" type="datetimeFigureOut">
              <a:rPr lang="de-DE" smtClean="0"/>
              <a:t>27.01.26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98ECF-3563-7D46-AE59-69634BB05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31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98ECF-3563-7D46-AE59-69634BB05EF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13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7024A-03F8-9CA8-3466-0636B2180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FAD1FD-03F5-28BF-D037-009154DB3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EC122A-47AC-C3B3-4FF1-EBBA413D2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27.01.26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3413F4-0E89-BB2F-4A21-E1D1B81D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3B9AE6-7B67-0236-EE86-89A1F0AF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80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C0FB8-8B0B-AD17-56A4-F39E1FEA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77314A-558A-36F9-804B-37D190987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65072-2A70-79DA-9F43-A404BC77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27.01.26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3645A7-9BF8-E926-4937-2532984F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416445-70CF-CEF0-02DA-AD18BF3E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62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A1F05E-5C63-9BB5-98B0-B30C2EA79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5DE594-B9C0-3324-68EE-953F0722F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132E6A-C1D9-9BD0-AA60-BFF4BAFE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27.01.26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C24385-18A4-572F-625E-965DFA65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06C9E-EC52-9AFA-BB97-838161CB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3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4D331-BA1D-DAA2-75AB-0B77983A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064ADE-8B6C-36F1-19CB-A878080B2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7F363D-3680-3E57-88FD-E2629615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27.01.26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776F6B-B458-74E9-26AB-4BED056D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D4E253-C61C-9BE2-5FE6-8C4DDC0C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05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A8531-F46E-333C-409B-7DA947B1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AE96AB-180A-E459-E867-03F21C7E5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E96860-FA8C-2F9E-7A0A-B3742BFF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27.01.26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AF3B4B-31CF-FA5C-07C4-31355F1A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998F5E-145E-9EDF-FCF2-582A91E4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71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983D8-E091-D50B-4B6D-00F03271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5891DD-420D-5D17-6AF2-22290F7CA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15185F-21F8-84E8-531C-D0DD0F408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33312E-AA42-9F39-33D8-3B97C2DE7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27.01.26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AD87CA-71F9-6478-1DCC-EE33781E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42673E-AF19-F9B2-ADC7-1E9E41AD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97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ADBEC-CE94-398C-464B-919FFC92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64DCA7-F2B6-D947-A896-847DD27A1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A67E73-57B7-2005-AFAB-3C2805A95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190175-356E-AFA4-C5D4-9F96FF0DE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A3D317-24D1-AE70-3993-C891E7E9F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29235E7-55C0-8783-4955-796E561D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27.01.26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6378F59-A14E-9C77-BB1B-75CBF94B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4400C8B-83BE-3266-DF9E-74BA8694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80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359686-0477-E6C3-4098-D5B2171E7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575300-5D6A-332D-E777-9FACE65D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27.01.26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BAD765-BEBA-9852-165E-3F6DDFC5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B3D60E-2F40-92A7-1360-36BEDEF4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9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3746733-DDED-BF4D-88D9-9813DD190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27.01.26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DF0855-FC3B-F9E5-5DC4-8ACB8BB7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A6895C-2C08-40D3-1B6D-E4D63A7A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90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563E2-74F1-7279-3BF8-DD26D76D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71EBCB-B67C-E59E-E2BB-92EE44355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A7EA68-D488-9228-CFA6-5738B6F4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8FED7B-FEFC-5B05-BF18-9E314DF1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27.01.26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7A5DB2-3D85-79B6-C576-7A176EF9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843EA3-7163-B595-CAB2-7085C6A3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99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56C60-03DF-BEED-2966-5436353C2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1986045-6E61-E839-E153-5D4ECE123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0C2BCD-E6BA-8800-7574-81D469A2B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53A9D4-A222-B88D-C12F-7E7AF1A1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27.01.26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0AD88E-7AA8-5D33-D00E-6A213C13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75F37E-0098-7F57-33B8-F1038FF8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5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A016EEF-8089-5FE5-B2A7-A45DE4E3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91EABA-5212-4EF6-4867-7149DE018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E20AB5-9076-65CE-EACB-E63AD4C51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72EE-B72E-FF47-ABDD-96907361056D}" type="datetimeFigureOut">
              <a:rPr lang="de-DE" smtClean="0"/>
              <a:t>27.01.26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C34E19-CFDF-2EA5-C0B4-7CA6DEAE6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7CD3B2-8BA4-AC8F-18D6-1E0966114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01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46DAE6E-4B8E-25C5-2949-6150D84E8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875" y="1732"/>
            <a:ext cx="9900752" cy="685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67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7F92FB0-FAC3-FE2B-4259-BCC9894A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09428"/>
            <a:ext cx="9836904" cy="67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77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9FC4849-3739-67F5-5315-245693BE742D}"/>
              </a:ext>
            </a:extLst>
          </p:cNvPr>
          <p:cNvSpPr txBox="1"/>
          <p:nvPr/>
        </p:nvSpPr>
        <p:spPr>
          <a:xfrm>
            <a:off x="885824" y="971550"/>
            <a:ext cx="9586913" cy="4996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de-DE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12/1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mündliche Leistungsfeststellung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de-DE" sz="2400" i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mindestens einer fortgeführten Fremdsprache (außer Latein); in der Gruppe; 15 – 25 min </a:t>
            </a:r>
            <a:endParaRPr lang="de-DE" sz="2400" b="1" i="1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de-DE" sz="2400" b="1" i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Anderer Leistungsnachweis in 11/1, 11/2 und 12/1 möglich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de-DE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GOST V 18 §12: (2) </a:t>
            </a:r>
            <a:r>
              <a:rPr lang="de-DE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 ersten bis dritten Schulhalbjahr der Qualifikationsphase kann in den Fächern auf Grund- und Leistungskursniveau ein „Anderer Leistungsnachweis“ erbracht werden. Die Anzahl der verbindlich zu erbringenden Klausuren bleibt hiervon unberührt.</a:t>
            </a:r>
            <a:endParaRPr lang="de-D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de-DE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Klausur = 33,3 %     ALN = 33,3%	SOMI = 33,3%    </a:t>
            </a:r>
            <a:r>
              <a:rPr lang="de-DE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</a:t>
            </a:r>
            <a:endParaRPr lang="de-DE" sz="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5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0074789-BD8A-CE0D-C63F-33F4C5433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14" y="47180"/>
            <a:ext cx="9843562" cy="681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0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BE7A885-B67C-EAFC-1CCF-6A8FC0BD4E95}"/>
              </a:ext>
            </a:extLst>
          </p:cNvPr>
          <p:cNvSpPr txBox="1"/>
          <p:nvPr/>
        </p:nvSpPr>
        <p:spPr>
          <a:xfrm>
            <a:off x="470807" y="818418"/>
            <a:ext cx="11250386" cy="5509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b="1" i="0" u="none" strike="noStrik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§ 32</a:t>
            </a:r>
            <a:br>
              <a:rPr lang="de-DE" sz="2400" b="1" i="0" u="none" strike="noStrik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</a:br>
            <a:r>
              <a:rPr lang="de-DE" sz="2400" b="1" i="0" u="none" strike="noStrik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Erwerb der Fachhochschulreife (schulischer Teil)</a:t>
            </a:r>
          </a:p>
          <a:p>
            <a:pPr algn="ctr"/>
            <a:endParaRPr lang="de-DE" sz="2400" b="1" i="0" u="none" strike="noStrike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de-DE" sz="2000" b="1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(1) Schülerinnen und Schüler können frühestens nach dem Besuch von zwei Schulhalbjahren der Qualifikationsphase die Fachhochschulreife (schulischer Teil) erwerben. </a:t>
            </a:r>
            <a:r>
              <a:rPr lang="de-DE" sz="2000" b="0" i="0" u="none" strike="noStrik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Die Fachhochschulreife (schulischer Teil) erwirbt, wer ... in zwei aufeinanderfolgenden Schulhalbjahren</a:t>
            </a:r>
          </a:p>
          <a:p>
            <a:pPr algn="l">
              <a:buFont typeface="+mj-lt"/>
              <a:buAutoNum type="arabicPeriod"/>
            </a:pPr>
            <a:r>
              <a:rPr lang="de-DE" sz="2000" b="0" i="0" u="none" strike="noStrik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in den Halbjahreskursen der Leistungskursfächer insgesamt mindestens 40 Punkte der zweifachen Wertung und</a:t>
            </a:r>
          </a:p>
          <a:p>
            <a:pPr algn="l">
              <a:buFont typeface="+mj-lt"/>
              <a:buAutoNum type="arabicPeriod"/>
            </a:pPr>
            <a:r>
              <a:rPr lang="de-DE" sz="2000" b="0" i="0" u="none" strike="noStrik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in mindestens neun der insgesamt anzurechnenden Halbjahreskurse mindestens je fünf Punkte, darunter mindestens zwei Halbjahreskurse in den Leistungskursfächern,</a:t>
            </a:r>
          </a:p>
          <a:p>
            <a:pPr algn="l"/>
            <a:r>
              <a:rPr lang="de-DE" sz="2000" b="0" i="0" u="none" strike="noStrik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erzielt hat.</a:t>
            </a:r>
          </a:p>
          <a:p>
            <a:pPr algn="l"/>
            <a:r>
              <a:rPr lang="de-DE" sz="2000" b="0" i="0" u="none" strike="noStrik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Es müssen mindestens 15 Halbjahreskurse angerechnet werden.</a:t>
            </a:r>
          </a:p>
          <a:p>
            <a:pPr algn="l"/>
            <a:r>
              <a:rPr lang="de-DE" sz="2000" b="0" i="0" u="none" strike="noStrik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(2) Unter den Fächern gemäß Absatz 1 müssen jeweils zwei Halbjahreskurse der Fächer Deutsch, Mathematik, einer Fremdsprache, eines naturwissenschaftlichen und eines gesellschaftswissenschaftlichen Faches eingebracht werden. Mit null Punkten bewertete Halbjahresleistungen werden nicht angerechnet.</a:t>
            </a:r>
          </a:p>
        </p:txBody>
      </p:sp>
    </p:spTree>
    <p:extLst>
      <p:ext uri="{BB962C8B-B14F-4D97-AF65-F5344CB8AC3E}">
        <p14:creationId xmlns:p14="http://schemas.microsoft.com/office/powerpoint/2010/main" val="160410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66514D5-C2CD-C5A3-42B7-E2D689021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33" y="-93946"/>
            <a:ext cx="10054167" cy="699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63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30E509C6-E399-FB80-E8CC-1F082A2DE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79" y="906089"/>
            <a:ext cx="10124060" cy="48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D439384-DAD6-31C9-1D71-BCF6900A6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14" y="43754"/>
            <a:ext cx="9878786" cy="68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1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4CFD7B-C43A-9258-4752-EE494A5D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02" y="918546"/>
            <a:ext cx="7138831" cy="497933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920F5F8-2762-B0CE-C114-9C74A0F65276}"/>
              </a:ext>
            </a:extLst>
          </p:cNvPr>
          <p:cNvSpPr txBox="1"/>
          <p:nvPr/>
        </p:nvSpPr>
        <p:spPr>
          <a:xfrm>
            <a:off x="8906005" y="1183710"/>
            <a:ext cx="2486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accent2">
                    <a:lumMod val="75000"/>
                  </a:schemeClr>
                </a:solidFill>
              </a:rPr>
              <a:t>Note 1 = sehr gut</a:t>
            </a:r>
          </a:p>
          <a:p>
            <a:r>
              <a:rPr lang="de-DE" i="1" dirty="0">
                <a:solidFill>
                  <a:schemeClr val="accent2">
                    <a:lumMod val="75000"/>
                  </a:schemeClr>
                </a:solidFill>
              </a:rPr>
              <a:t>Note 2 = gut</a:t>
            </a:r>
          </a:p>
          <a:p>
            <a:r>
              <a:rPr lang="de-DE" i="1" dirty="0">
                <a:solidFill>
                  <a:schemeClr val="accent2">
                    <a:lumMod val="75000"/>
                  </a:schemeClr>
                </a:solidFill>
              </a:rPr>
              <a:t>Note 3 = befriedigend</a:t>
            </a:r>
          </a:p>
          <a:p>
            <a:r>
              <a:rPr lang="de-DE" i="1" dirty="0">
                <a:solidFill>
                  <a:schemeClr val="accent2">
                    <a:lumMod val="75000"/>
                  </a:schemeClr>
                </a:solidFill>
              </a:rPr>
              <a:t>Note 4 = ausreichend</a:t>
            </a:r>
          </a:p>
          <a:p>
            <a:r>
              <a:rPr lang="de-DE" i="1" dirty="0">
                <a:solidFill>
                  <a:schemeClr val="accent2">
                    <a:lumMod val="75000"/>
                  </a:schemeClr>
                </a:solidFill>
              </a:rPr>
              <a:t>Note 5 = mangelhaft</a:t>
            </a:r>
          </a:p>
          <a:p>
            <a:r>
              <a:rPr lang="de-DE" i="1" dirty="0">
                <a:solidFill>
                  <a:schemeClr val="accent2">
                    <a:lumMod val="75000"/>
                  </a:schemeClr>
                </a:solidFill>
              </a:rPr>
              <a:t>Note 6 = ungenügend</a:t>
            </a:r>
          </a:p>
        </p:txBody>
      </p:sp>
    </p:spTree>
    <p:extLst>
      <p:ext uri="{BB962C8B-B14F-4D97-AF65-F5344CB8AC3E}">
        <p14:creationId xmlns:p14="http://schemas.microsoft.com/office/powerpoint/2010/main" val="253570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83A99-266E-E70A-6CE1-1DBC5B41C92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b="1"/>
              <a:t>Qualifikationsphase 11/1 bis 12/2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00FA46-AF84-47AD-38E8-71C38437C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4178"/>
          </a:xfrm>
        </p:spPr>
        <p:txBody>
          <a:bodyPr anchor="t">
            <a:normAutofit fontScale="62500" lnSpcReduction="20000"/>
          </a:bodyPr>
          <a:lstStyle/>
          <a:p>
            <a:pPr marL="0" indent="0" algn="ctr">
              <a:buNone/>
            </a:pP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3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jedem Semester müssen mindestens 10 Kurse (2 LK + 8 GK) belegt werden. </a:t>
            </a:r>
          </a:p>
          <a:p>
            <a:pPr marL="0" indent="0">
              <a:buNone/>
            </a:pPr>
            <a:r>
              <a:rPr lang="de-DE" sz="3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ergibt mindestens </a:t>
            </a:r>
            <a:r>
              <a:rPr lang="de-DE" sz="3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</a:t>
            </a:r>
            <a:r>
              <a:rPr lang="de-DE" sz="3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Halbjahresnoten, die in die Gesamtqualifikation einfließen. </a:t>
            </a:r>
          </a:p>
          <a:p>
            <a:pPr marL="0" indent="0">
              <a:buNone/>
            </a:pPr>
            <a:r>
              <a:rPr lang="de-DE" sz="3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die </a:t>
            </a:r>
            <a:r>
              <a:rPr lang="de-DE" sz="3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Gesamtqualifikation</a:t>
            </a:r>
            <a:r>
              <a:rPr lang="de-DE" sz="3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sind die den Kursabschlussnoten entsprechenden Punkte von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3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allen Halbjahreskursen in den Leistungskursfächern in doppelter Wertung und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3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insgesamt 28 Halbjahreskursen der Grundkursfächer </a:t>
            </a:r>
            <a:r>
              <a:rPr lang="de-DE" sz="3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einschließlich der vier</a:t>
            </a:r>
          </a:p>
          <a:p>
            <a:pPr marL="0" lvl="0" indent="0">
              <a:buNone/>
            </a:pPr>
            <a:r>
              <a:rPr lang="de-DE" sz="3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Halbjahreskurse des dritten und vierten Abiturprüfungsfaches einzubringen.</a:t>
            </a:r>
          </a:p>
          <a:p>
            <a:pPr marL="0" indent="0">
              <a:buNone/>
            </a:pPr>
            <a:r>
              <a:rPr lang="de-DE" sz="3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einzubringenden Kurse </a:t>
            </a:r>
            <a:r>
              <a:rPr lang="de-DE" sz="34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müssen </a:t>
            </a:r>
          </a:p>
          <a:p>
            <a:pPr marL="0" indent="0">
              <a:buNone/>
            </a:pPr>
            <a:r>
              <a:rPr lang="de-DE" sz="3400" b="1" kern="1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</a:t>
            </a:r>
            <a:r>
              <a:rPr lang="de-DE" sz="34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Halbjahreskurse in Deutsch, Mathe, einer fortgeführten Fremdsprache, </a:t>
            </a:r>
          </a:p>
          <a:p>
            <a:pPr marL="0" indent="0">
              <a:buNone/>
            </a:pPr>
            <a:r>
              <a:rPr lang="de-DE" sz="34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einer Naturwissenschaft </a:t>
            </a:r>
            <a:r>
              <a:rPr lang="de-DE" sz="3400" b="1" kern="1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 </a:t>
            </a:r>
          </a:p>
          <a:p>
            <a:pPr marL="0" indent="0">
              <a:buNone/>
            </a:pPr>
            <a:r>
              <a:rPr lang="de-DE" sz="3400" b="1" kern="1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Halbjahreskurse von </a:t>
            </a:r>
            <a:r>
              <a:rPr lang="de-DE" sz="34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Kunst oder Musik umfassen.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43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372B5BB-53BA-7C00-CFAC-A7E036DF5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86" y="49120"/>
            <a:ext cx="9879300" cy="680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5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632F37B-36B9-FD55-3D6A-60EB9E0D65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7" b="1557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0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FAD288-7088-C149-BE3C-98E4B33EE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" b="28782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55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8AF933-4D9F-2684-F2CD-77BA0F38E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26" b="14863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1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4114EFF-4D5C-EE76-B175-8D35A7BD9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72" y="-24684"/>
            <a:ext cx="9903142" cy="688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9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Macintosh PowerPoint</Application>
  <PresentationFormat>Breitbild</PresentationFormat>
  <Paragraphs>32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Aptos</vt:lpstr>
      <vt:lpstr>Arial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Qualifikationsphase 11/1 bis 12/2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Holger Steinemann</dc:creator>
  <cp:lastModifiedBy>Holger Steinemann</cp:lastModifiedBy>
  <cp:revision>12</cp:revision>
  <cp:lastPrinted>2024-01-28T11:08:07Z</cp:lastPrinted>
  <dcterms:created xsi:type="dcterms:W3CDTF">2023-01-26T21:28:20Z</dcterms:created>
  <dcterms:modified xsi:type="dcterms:W3CDTF">2026-01-27T20:10:32Z</dcterms:modified>
</cp:coreProperties>
</file>